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07200" cy="993902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8" userDrawn="1">
          <p15:clr>
            <a:srgbClr val="A4A3A4"/>
          </p15:clr>
        </p15:guide>
        <p15:guide id="2" pos="38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-678" y="-96"/>
      </p:cViewPr>
      <p:guideLst>
        <p:guide orient="horz" pos="2098"/>
        <p:guide pos="385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55" cy="498677"/>
          </a:xfrm>
          <a:prstGeom prst="rect">
            <a:avLst/>
          </a:prstGeom>
        </p:spPr>
        <p:txBody>
          <a:bodyPr vert="horz" lIns="88313" tIns="44156" rIns="88313" bIns="4415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5666" y="0"/>
            <a:ext cx="2949655" cy="498677"/>
          </a:xfrm>
          <a:prstGeom prst="rect">
            <a:avLst/>
          </a:prstGeom>
        </p:spPr>
        <p:txBody>
          <a:bodyPr vert="horz" lIns="88313" tIns="44156" rIns="88313" bIns="44156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353"/>
            <a:ext cx="2949655" cy="498676"/>
          </a:xfrm>
          <a:prstGeom prst="rect">
            <a:avLst/>
          </a:prstGeom>
        </p:spPr>
        <p:txBody>
          <a:bodyPr vert="horz" lIns="88313" tIns="44156" rIns="88313" bIns="4415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5666" y="9440353"/>
            <a:ext cx="2949655" cy="498676"/>
          </a:xfrm>
          <a:prstGeom prst="rect">
            <a:avLst/>
          </a:prstGeom>
        </p:spPr>
        <p:txBody>
          <a:bodyPr vert="horz" lIns="88313" tIns="44156" rIns="88313" bIns="44156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33" cy="497969"/>
          </a:xfrm>
          <a:prstGeom prst="rect">
            <a:avLst/>
          </a:prstGeom>
        </p:spPr>
        <p:txBody>
          <a:bodyPr vert="horz" lIns="88313" tIns="44156" rIns="88313" bIns="4415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6146" y="1"/>
            <a:ext cx="2949532" cy="497969"/>
          </a:xfrm>
          <a:prstGeom prst="rect">
            <a:avLst/>
          </a:prstGeom>
        </p:spPr>
        <p:txBody>
          <a:bodyPr vert="horz" lIns="88313" tIns="44156" rIns="88313" bIns="44156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313" tIns="44156" rIns="88313" bIns="44156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1480" y="4783895"/>
            <a:ext cx="5445760" cy="3912834"/>
          </a:xfrm>
          <a:prstGeom prst="rect">
            <a:avLst/>
          </a:prstGeom>
        </p:spPr>
        <p:txBody>
          <a:bodyPr vert="horz" lIns="88313" tIns="44156" rIns="88313" bIns="44156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441369"/>
            <a:ext cx="2949533" cy="497969"/>
          </a:xfrm>
          <a:prstGeom prst="rect">
            <a:avLst/>
          </a:prstGeom>
        </p:spPr>
        <p:txBody>
          <a:bodyPr vert="horz" lIns="88313" tIns="44156" rIns="88313" bIns="4415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6146" y="9441369"/>
            <a:ext cx="2949532" cy="497969"/>
          </a:xfrm>
          <a:prstGeom prst="rect">
            <a:avLst/>
          </a:prstGeom>
        </p:spPr>
        <p:txBody>
          <a:bodyPr vert="horz" lIns="88313" tIns="44156" rIns="88313" bIns="44156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0035" y="1170305"/>
            <a:ext cx="217233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900" dirty="0" smtClean="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900" dirty="0" smtClean="0">
                <a:latin typeface="宋体" panose="02010600030101010101" pitchFamily="2" charset="-122"/>
                <a:ea typeface="宋体" panose="02010600030101010101" pitchFamily="2" charset="-122"/>
              </a:rPr>
              <a:t>翁源县</a:t>
            </a:r>
            <a:r>
              <a:rPr lang="en-US" altLang="zh-CN" sz="900" dirty="0" err="1" smtClean="0">
                <a:latin typeface="宋体" panose="02010600030101010101" pitchFamily="2" charset="-122"/>
                <a:ea typeface="宋体" panose="02010600030101010101" pitchFamily="2" charset="-122"/>
              </a:rPr>
              <a:t>农村宅基地申请表</a:t>
            </a:r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附件</a:t>
            </a:r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1)</a:t>
            </a:r>
            <a:endParaRPr lang="en-US" altLang="zh-CN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申请人</a:t>
            </a:r>
            <a:r>
              <a:rPr lang="en-US" altLang="zh-CN" sz="900" dirty="0" err="1">
                <a:latin typeface="宋体" panose="02010600030101010101" pitchFamily="2" charset="-122"/>
                <a:ea typeface="宋体" panose="02010600030101010101" pitchFamily="2" charset="-122"/>
              </a:rPr>
              <a:t>身份证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en-US" altLang="zh-CN" sz="900" dirty="0" err="1">
                <a:latin typeface="宋体" panose="02010600030101010101" pitchFamily="2" charset="-122"/>
                <a:ea typeface="宋体" panose="02010600030101010101" pitchFamily="2" charset="-122"/>
              </a:rPr>
              <a:t>户口簿</a:t>
            </a:r>
            <a:r>
              <a:rPr lang="zh-CN" altLang="en-US" sz="900" dirty="0" err="1">
                <a:latin typeface="宋体" panose="02010600030101010101" pitchFamily="2" charset="-122"/>
                <a:ea typeface="宋体" panose="02010600030101010101" pitchFamily="2" charset="-122"/>
              </a:rPr>
              <a:t>、结婚证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原件及复印件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3.农村宅基地使用承诺书(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附件</a:t>
            </a:r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2)</a:t>
            </a:r>
            <a:endParaRPr lang="en-US" altLang="zh-CN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4.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房屋设计方案</a:t>
            </a:r>
            <a:endParaRPr lang="en-US" altLang="zh-CN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2430" y="863600"/>
            <a:ext cx="1119505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60000"/>
                    <a:lumOff val="40000"/>
                  </a:schemeClr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>
                <a:latin typeface="+mj-ea"/>
                <a:ea typeface="+mj-ea"/>
              </a:rPr>
              <a:t>农户申请</a:t>
            </a:r>
            <a:endParaRPr lang="zh-CN" altLang="en-US" sz="1200">
              <a:latin typeface="+mj-ea"/>
              <a:ea typeface="+mj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2430" y="3325495"/>
            <a:ext cx="913765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>
                <a:latin typeface="+mj-ea"/>
                <a:ea typeface="+mj-ea"/>
              </a:rPr>
              <a:t>村级审查</a:t>
            </a:r>
            <a:endParaRPr lang="zh-CN" altLang="en-US" sz="1200">
              <a:latin typeface="+mj-ea"/>
              <a:ea typeface="+mj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76860" y="3661410"/>
            <a:ext cx="1109980" cy="189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组级集体经济组织或村民小组收到申请后对申请理由、拟用位置和面积进行审查，并签署意见。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/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村会议讨论，通过后进行公示（</a:t>
            </a:r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个工作日。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/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9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在农村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宅基地和建房（规划许可）申请表（附件</a:t>
            </a:r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）签署意见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671320" y="3661410"/>
            <a:ext cx="11969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农业农村、自然资源职能部门现场踏勘，征求其他部门意见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83080" y="3325495"/>
            <a:ext cx="2153920" cy="30670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>
                <a:latin typeface="+mj-ea"/>
                <a:ea typeface="+mj-ea"/>
              </a:rPr>
              <a:t>  </a:t>
            </a:r>
            <a:r>
              <a:rPr lang="zh-CN" altLang="en-US" sz="1200">
                <a:latin typeface="+mj-ea"/>
                <a:ea typeface="+mj-ea"/>
              </a:rPr>
              <a:t>镇审核   </a:t>
            </a:r>
            <a:r>
              <a:rPr lang="en-US" altLang="zh-CN" sz="1200">
                <a:latin typeface="+mj-ea"/>
                <a:ea typeface="+mj-ea"/>
              </a:rPr>
              <a:t>——</a:t>
            </a:r>
            <a:r>
              <a:rPr lang="zh-CN" altLang="en-US" sz="1200">
                <a:latin typeface="+mj-ea"/>
                <a:ea typeface="+mj-ea"/>
              </a:rPr>
              <a:t>   审批</a:t>
            </a:r>
            <a:endParaRPr lang="zh-CN" altLang="en-US" sz="1200">
              <a:latin typeface="+mj-ea"/>
              <a:ea typeface="+mj-ea"/>
            </a:endParaRPr>
          </a:p>
        </p:txBody>
      </p:sp>
      <p:cxnSp>
        <p:nvCxnSpPr>
          <p:cNvPr id="12" name="直接箭头连接符 11"/>
          <p:cNvCxnSpPr/>
          <p:nvPr/>
        </p:nvCxnSpPr>
        <p:spPr>
          <a:xfrm>
            <a:off x="1387475" y="3477260"/>
            <a:ext cx="317500" cy="0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2268220" y="2974975"/>
            <a:ext cx="3810" cy="354965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1619885" y="2578735"/>
            <a:ext cx="1248410" cy="3683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900" dirty="0">
                <a:latin typeface="+mj-ea"/>
                <a:ea typeface="+mj-ea"/>
              </a:rPr>
              <a:t>报县自然资源等相关部门</a:t>
            </a:r>
            <a:endParaRPr lang="zh-CN" altLang="en-US" sz="900" dirty="0">
              <a:latin typeface="+mj-ea"/>
              <a:ea typeface="+mj-ea"/>
            </a:endParaRPr>
          </a:p>
        </p:txBody>
      </p:sp>
      <p:cxnSp>
        <p:nvCxnSpPr>
          <p:cNvPr id="16" name="直接连接符 15"/>
          <p:cNvCxnSpPr/>
          <p:nvPr/>
        </p:nvCxnSpPr>
        <p:spPr>
          <a:xfrm flipV="1">
            <a:off x="2269490" y="1991995"/>
            <a:ext cx="0" cy="603250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2252980" y="1991995"/>
            <a:ext cx="1236345" cy="0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3491230" y="1991995"/>
            <a:ext cx="6350" cy="1212850"/>
          </a:xfrm>
          <a:prstGeom prst="straightConnector1">
            <a:avLst/>
          </a:prstGeom>
          <a:ln w="12700">
            <a:solidFill>
              <a:srgbClr val="202020"/>
            </a:solidFill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1306195" y="3037205"/>
            <a:ext cx="103251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</a:rPr>
              <a:t>占用农用地建房</a:t>
            </a: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2105025" y="1745615"/>
            <a:ext cx="153289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办理农用地转用审批手续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3090545" y="3661410"/>
            <a:ext cx="109156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不涉及农用地审批的，直接</a:t>
            </a:r>
            <a:r>
              <a:rPr lang="zh-CN" altLang="en-US" sz="900" dirty="0" smtClean="0">
                <a:latin typeface="宋体" panose="02010600030101010101" pitchFamily="2" charset="-122"/>
                <a:ea typeface="宋体" panose="02010600030101010101" pitchFamily="2" charset="-122"/>
              </a:rPr>
              <a:t>在翁源县农村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宅基地审批表（附件</a:t>
            </a:r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）签署意见</a:t>
            </a:r>
            <a:endParaRPr lang="en-US" altLang="zh-CN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4438650" y="3326130"/>
            <a:ext cx="1108710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>
                <a:latin typeface="+mj-ea"/>
                <a:ea typeface="+mj-ea"/>
              </a:rPr>
              <a:t>镇发证</a:t>
            </a:r>
            <a:endParaRPr lang="zh-CN" altLang="en-US" sz="1200">
              <a:latin typeface="+mj-ea"/>
              <a:ea typeface="+mj-ea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4438650" y="3662045"/>
            <a:ext cx="133985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</a:rPr>
              <a:t>核发：</a:t>
            </a: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90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</a:rPr>
              <a:t>乡村建设规划许可证</a:t>
            </a:r>
            <a:r>
              <a:rPr lang="en-US" altLang="zh-CN" sz="900"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</a:rPr>
              <a:t>附件</a:t>
            </a:r>
            <a:r>
              <a:rPr lang="en-US" altLang="zh-CN" sz="900">
                <a:latin typeface="宋体" panose="02010600030101010101" pitchFamily="2" charset="-122"/>
                <a:ea typeface="宋体" panose="02010600030101010101" pitchFamily="2" charset="-122"/>
              </a:rPr>
              <a:t>4)</a:t>
            </a:r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900"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</a:rPr>
              <a:t>宅基地批准书（附件</a:t>
            </a:r>
            <a:r>
              <a:rPr lang="en-US" altLang="zh-CN" sz="90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34" name="直接箭头连接符 33"/>
          <p:cNvCxnSpPr/>
          <p:nvPr/>
        </p:nvCxnSpPr>
        <p:spPr>
          <a:xfrm>
            <a:off x="861060" y="2020570"/>
            <a:ext cx="0" cy="1156970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 flipH="1">
            <a:off x="5917565" y="852170"/>
            <a:ext cx="3810" cy="5642610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6019800" y="887095"/>
            <a:ext cx="1303020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60000"/>
                    <a:lumOff val="40000"/>
                  </a:schemeClr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dirty="0">
                <a:latin typeface="+mj-ea"/>
                <a:ea typeface="+mj-ea"/>
              </a:rPr>
              <a:t>开工放线申请</a:t>
            </a:r>
            <a:endParaRPr lang="zh-CN" altLang="en-US" sz="1200" dirty="0">
              <a:latin typeface="+mj-ea"/>
              <a:ea typeface="+mj-ea"/>
            </a:endParaRPr>
          </a:p>
        </p:txBody>
      </p:sp>
      <p:cxnSp>
        <p:nvCxnSpPr>
          <p:cNvPr id="37" name="直接箭头连接符 36"/>
          <p:cNvCxnSpPr/>
          <p:nvPr/>
        </p:nvCxnSpPr>
        <p:spPr>
          <a:xfrm flipH="1">
            <a:off x="6504940" y="1273175"/>
            <a:ext cx="4445" cy="1867535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6019800" y="3329940"/>
            <a:ext cx="848995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dirty="0">
                <a:latin typeface="+mj-ea"/>
                <a:ea typeface="+mj-ea"/>
              </a:rPr>
              <a:t>开工申请</a:t>
            </a:r>
            <a:endParaRPr lang="zh-CN" altLang="en-US" sz="1200" dirty="0">
              <a:latin typeface="+mj-ea"/>
              <a:ea typeface="+mj-ea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7261860" y="3315970"/>
            <a:ext cx="833755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>
                <a:latin typeface="+mj-ea"/>
                <a:ea typeface="+mj-ea"/>
              </a:rPr>
              <a:t>施工放线</a:t>
            </a:r>
            <a:endParaRPr lang="zh-CN" altLang="en-US" sz="1200">
              <a:latin typeface="+mj-ea"/>
              <a:ea typeface="+mj-ea"/>
            </a:endParaRPr>
          </a:p>
        </p:txBody>
      </p:sp>
      <p:cxnSp>
        <p:nvCxnSpPr>
          <p:cNvPr id="40" name="直接箭头连接符 39"/>
          <p:cNvCxnSpPr/>
          <p:nvPr/>
        </p:nvCxnSpPr>
        <p:spPr>
          <a:xfrm>
            <a:off x="6944360" y="3453765"/>
            <a:ext cx="317500" cy="0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9790430" y="3315970"/>
            <a:ext cx="880745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dirty="0">
                <a:latin typeface="+mj-ea"/>
                <a:ea typeface="+mj-ea"/>
              </a:rPr>
              <a:t>竣工</a:t>
            </a:r>
            <a:r>
              <a:rPr lang="zh-CN" altLang="en-US" sz="1200" dirty="0">
                <a:latin typeface="+mj-ea"/>
                <a:ea typeface="+mj-ea"/>
              </a:rPr>
              <a:t>验收</a:t>
            </a:r>
            <a:endParaRPr lang="zh-CN" altLang="en-US" sz="1400" dirty="0">
              <a:latin typeface="+mj-ea"/>
              <a:ea typeface="+mj-ea"/>
            </a:endParaRPr>
          </a:p>
        </p:txBody>
      </p:sp>
      <p:cxnSp>
        <p:nvCxnSpPr>
          <p:cNvPr id="42" name="直接箭头连接符 41"/>
          <p:cNvCxnSpPr/>
          <p:nvPr/>
        </p:nvCxnSpPr>
        <p:spPr>
          <a:xfrm>
            <a:off x="8095615" y="3453765"/>
            <a:ext cx="317500" cy="0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3997960" y="3481070"/>
            <a:ext cx="317500" cy="0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文本框 43"/>
          <p:cNvSpPr txBox="1"/>
          <p:nvPr/>
        </p:nvSpPr>
        <p:spPr>
          <a:xfrm>
            <a:off x="5950585" y="3672840"/>
            <a:ext cx="108267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提供设计图纸、</a:t>
            </a:r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乡村建设规划许可证</a:t>
            </a:r>
            <a:r>
              <a:rPr lang="en-US" altLang="zh-CN" sz="9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</a:t>
            </a:r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附件</a:t>
            </a:r>
            <a:r>
              <a:rPr lang="en-US" altLang="zh-CN" sz="9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4)</a:t>
            </a:r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、宅基地批准书（附件</a:t>
            </a:r>
            <a:r>
              <a:rPr lang="en-US" altLang="zh-CN" sz="9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/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900" dirty="0" smtClean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填写翁源县农村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宅基地建设开工申请书</a:t>
            </a:r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附件</a:t>
            </a:r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6</a:t>
            </a:r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)</a:t>
            </a:r>
            <a:endParaRPr lang="en-US" altLang="zh-CN" sz="900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7185025" y="3661410"/>
            <a:ext cx="108648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镇农业农村、自然资源等部门有关人员实地定点定桩定界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/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挂牌施工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6" name="文本框 45"/>
          <p:cNvSpPr txBox="1"/>
          <p:nvPr/>
        </p:nvSpPr>
        <p:spPr>
          <a:xfrm>
            <a:off x="9577070" y="3672840"/>
            <a:ext cx="124333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村民向镇申请竣工验收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/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镇农业农村、自然资源等部门有关人员实地核查规划和用地要求的履行情况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/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符合要求，</a:t>
            </a:r>
            <a:r>
              <a:rPr lang="zh-CN" altLang="en-US" sz="900" dirty="0" smtClean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在农村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宅基地工验收意见表（附件</a:t>
            </a:r>
            <a:r>
              <a:rPr lang="en-US" altLang="zh-CN" sz="9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7</a:t>
            </a:r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）签署验收意见</a:t>
            </a:r>
            <a:endParaRPr lang="en-US" altLang="zh-CN" sz="900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7" name="文本框 46"/>
          <p:cNvSpPr txBox="1"/>
          <p:nvPr/>
        </p:nvSpPr>
        <p:spPr>
          <a:xfrm>
            <a:off x="4315460" y="2197735"/>
            <a:ext cx="1518285" cy="4603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>
                <a:latin typeface="+mj-ea"/>
                <a:ea typeface="+mj-ea"/>
              </a:rPr>
              <a:t>报县农业农村、自然资源部门备案</a:t>
            </a:r>
            <a:endParaRPr lang="zh-CN" altLang="en-US" sz="1200">
              <a:latin typeface="+mj-ea"/>
              <a:ea typeface="+mj-ea"/>
            </a:endParaRPr>
          </a:p>
        </p:txBody>
      </p:sp>
      <p:cxnSp>
        <p:nvCxnSpPr>
          <p:cNvPr id="48" name="直接箭头连接符 47"/>
          <p:cNvCxnSpPr>
            <a:stCxn id="31" idx="0"/>
          </p:cNvCxnSpPr>
          <p:nvPr/>
        </p:nvCxnSpPr>
        <p:spPr>
          <a:xfrm flipH="1" flipV="1">
            <a:off x="4990465" y="2781300"/>
            <a:ext cx="2540" cy="544830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/>
          <p:nvPr/>
        </p:nvCxnSpPr>
        <p:spPr>
          <a:xfrm>
            <a:off x="5547360" y="3481070"/>
            <a:ext cx="317500" cy="0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/>
          <p:nvPr/>
        </p:nvCxnSpPr>
        <p:spPr>
          <a:xfrm>
            <a:off x="10671175" y="3481070"/>
            <a:ext cx="317500" cy="0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文本框 52"/>
          <p:cNvSpPr txBox="1"/>
          <p:nvPr/>
        </p:nvSpPr>
        <p:spPr>
          <a:xfrm>
            <a:off x="8531225" y="902970"/>
            <a:ext cx="1045845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60000"/>
                    <a:lumOff val="40000"/>
                  </a:schemeClr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dirty="0">
                <a:latin typeface="+mj-ea"/>
                <a:ea typeface="+mj-ea"/>
              </a:rPr>
              <a:t>验收申请</a:t>
            </a:r>
            <a:endParaRPr lang="zh-CN" altLang="en-US" sz="1200" dirty="0">
              <a:latin typeface="+mj-ea"/>
              <a:ea typeface="+mj-ea"/>
            </a:endParaRPr>
          </a:p>
        </p:txBody>
      </p:sp>
      <p:cxnSp>
        <p:nvCxnSpPr>
          <p:cNvPr id="54" name="直接箭头连接符 53"/>
          <p:cNvCxnSpPr/>
          <p:nvPr/>
        </p:nvCxnSpPr>
        <p:spPr>
          <a:xfrm>
            <a:off x="9175750" y="1380490"/>
            <a:ext cx="641350" cy="1783080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 flipV="1">
            <a:off x="7437755" y="1003300"/>
            <a:ext cx="920750" cy="8255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/>
          <p:nvPr/>
        </p:nvCxnSpPr>
        <p:spPr>
          <a:xfrm>
            <a:off x="1619885" y="1005840"/>
            <a:ext cx="4187190" cy="762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/>
          <p:nvPr/>
        </p:nvCxnSpPr>
        <p:spPr>
          <a:xfrm flipH="1">
            <a:off x="10197465" y="4940935"/>
            <a:ext cx="2540" cy="322580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8" name="文本框 57"/>
          <p:cNvSpPr txBox="1"/>
          <p:nvPr/>
        </p:nvSpPr>
        <p:spPr>
          <a:xfrm>
            <a:off x="9655175" y="5277485"/>
            <a:ext cx="1151890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>
                <a:latin typeface="+mj-ea"/>
                <a:ea typeface="+mj-ea"/>
              </a:rPr>
              <a:t>退还原宅基地</a:t>
            </a:r>
            <a:endParaRPr lang="zh-CN" altLang="en-US" sz="1200">
              <a:latin typeface="+mj-ea"/>
              <a:ea typeface="+mj-ea"/>
            </a:endParaRPr>
          </a:p>
        </p:txBody>
      </p:sp>
      <p:sp>
        <p:nvSpPr>
          <p:cNvPr id="59" name="文本框 58"/>
          <p:cNvSpPr txBox="1"/>
          <p:nvPr/>
        </p:nvSpPr>
        <p:spPr>
          <a:xfrm>
            <a:off x="9522460" y="5716905"/>
            <a:ext cx="1351915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如符合拆旧建新，则按承诺书时间规定退还宅基地给原集体经济组织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2" name="文本框 61"/>
          <p:cNvSpPr txBox="1"/>
          <p:nvPr/>
        </p:nvSpPr>
        <p:spPr>
          <a:xfrm>
            <a:off x="11109325" y="3315970"/>
            <a:ext cx="913765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>
                <a:latin typeface="+mj-ea"/>
                <a:ea typeface="+mj-ea"/>
              </a:rPr>
              <a:t>确权发证</a:t>
            </a:r>
            <a:endParaRPr lang="zh-CN" altLang="en-US" sz="1200">
              <a:latin typeface="+mj-ea"/>
              <a:ea typeface="+mj-ea"/>
            </a:endParaRPr>
          </a:p>
        </p:txBody>
      </p:sp>
      <p:sp>
        <p:nvSpPr>
          <p:cNvPr id="63" name="文本框 62"/>
          <p:cNvSpPr txBox="1"/>
          <p:nvPr/>
        </p:nvSpPr>
        <p:spPr>
          <a:xfrm>
            <a:off x="10988675" y="3717290"/>
            <a:ext cx="11557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可以</a:t>
            </a:r>
            <a:r>
              <a:rPr sz="900" dirty="0" err="1">
                <a:latin typeface="宋体" panose="02010600030101010101" pitchFamily="2" charset="-122"/>
                <a:ea typeface="宋体" panose="02010600030101010101" pitchFamily="2" charset="-122"/>
              </a:rPr>
              <a:t>向县不动产登记机构申请办理不动产登记</a:t>
            </a:r>
            <a:r>
              <a:rPr 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，核发不动产权利证书</a:t>
            </a:r>
            <a:endParaRPr lang="zh-CN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64" name="直接连接符 63"/>
          <p:cNvCxnSpPr/>
          <p:nvPr/>
        </p:nvCxnSpPr>
        <p:spPr>
          <a:xfrm flipH="1">
            <a:off x="10988675" y="852170"/>
            <a:ext cx="3810" cy="5642610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直接连接符 64"/>
          <p:cNvCxnSpPr/>
          <p:nvPr/>
        </p:nvCxnSpPr>
        <p:spPr>
          <a:xfrm>
            <a:off x="280670" y="6499225"/>
            <a:ext cx="11663045" cy="15240"/>
          </a:xfrm>
          <a:prstGeom prst="line">
            <a:avLst/>
          </a:pr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文本框 65"/>
          <p:cNvSpPr txBox="1"/>
          <p:nvPr/>
        </p:nvSpPr>
        <p:spPr>
          <a:xfrm>
            <a:off x="2177415" y="6223635"/>
            <a:ext cx="15328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000" b="1">
                <a:latin typeface="宋体" panose="02010600030101010101" pitchFamily="2" charset="-122"/>
                <a:ea typeface="宋体" panose="02010600030101010101" pitchFamily="2" charset="-122"/>
              </a:rPr>
              <a:t>①审批阶段</a:t>
            </a:r>
            <a:endParaRPr lang="zh-CN" altLang="en-US" sz="10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7" name="文本框 66"/>
          <p:cNvSpPr txBox="1"/>
          <p:nvPr/>
        </p:nvSpPr>
        <p:spPr>
          <a:xfrm>
            <a:off x="7487920" y="6219825"/>
            <a:ext cx="153289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000" b="1">
                <a:latin typeface="宋体" panose="02010600030101010101" pitchFamily="2" charset="-122"/>
                <a:ea typeface="宋体" panose="02010600030101010101" pitchFamily="2" charset="-122"/>
              </a:rPr>
              <a:t>②批后管理阶段</a:t>
            </a:r>
            <a:endParaRPr lang="zh-CN" altLang="en-US" sz="10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8" name="文本框 67"/>
          <p:cNvSpPr txBox="1"/>
          <p:nvPr/>
        </p:nvSpPr>
        <p:spPr>
          <a:xfrm>
            <a:off x="10992485" y="6219825"/>
            <a:ext cx="126047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000" b="1">
                <a:latin typeface="宋体" panose="02010600030101010101" pitchFamily="2" charset="-122"/>
                <a:ea typeface="宋体" panose="02010600030101010101" pitchFamily="2" charset="-122"/>
              </a:rPr>
              <a:t>③不动产登记阶段</a:t>
            </a:r>
            <a:endParaRPr lang="zh-CN" altLang="en-US" sz="1000" b="1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9" name="文本框 68"/>
          <p:cNvSpPr txBox="1"/>
          <p:nvPr/>
        </p:nvSpPr>
        <p:spPr>
          <a:xfrm>
            <a:off x="3680460" y="236855"/>
            <a:ext cx="459105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600" dirty="0" smtClean="0"/>
              <a:t>翁源县农村</a:t>
            </a:r>
            <a:r>
              <a:rPr lang="zh-CN" altLang="en-US" sz="2600" dirty="0"/>
              <a:t>宅基地审批流程图</a:t>
            </a:r>
            <a:endParaRPr lang="zh-CN" altLang="en-US" sz="2600" dirty="0"/>
          </a:p>
        </p:txBody>
      </p:sp>
      <p:cxnSp>
        <p:nvCxnSpPr>
          <p:cNvPr id="2" name="直接箭头连接符 1"/>
          <p:cNvCxnSpPr/>
          <p:nvPr/>
        </p:nvCxnSpPr>
        <p:spPr>
          <a:xfrm flipH="1" flipV="1">
            <a:off x="10192385" y="1840865"/>
            <a:ext cx="5080" cy="1275715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9790430" y="887095"/>
            <a:ext cx="913765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>
                <a:latin typeface="+mj-ea"/>
                <a:ea typeface="+mj-ea"/>
              </a:rPr>
              <a:t>资料归档</a:t>
            </a:r>
            <a:endParaRPr lang="zh-CN" altLang="en-US" sz="1200">
              <a:latin typeface="+mj-ea"/>
              <a:ea typeface="+mj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669780" y="1238885"/>
            <a:ext cx="1155700" cy="506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sz="900" dirty="0">
                <a:latin typeface="宋体" panose="02010600030101010101" pitchFamily="2" charset="-122"/>
                <a:ea typeface="宋体" panose="02010600030101010101" pitchFamily="2" charset="-122"/>
              </a:rPr>
              <a:t>对本指引中的附件1-</a:t>
            </a:r>
            <a:r>
              <a:rPr 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7</a:t>
            </a:r>
            <a:r>
              <a:rPr sz="900" dirty="0">
                <a:latin typeface="宋体" panose="02010600030101010101" pitchFamily="2" charset="-122"/>
                <a:ea typeface="宋体" panose="02010600030101010101" pitchFamily="2" charset="-122"/>
              </a:rPr>
              <a:t>有关资料整理装订成册</a:t>
            </a:r>
            <a:r>
              <a:rPr lang="zh-CN" sz="900" dirty="0">
                <a:latin typeface="宋体" panose="02010600030101010101" pitchFamily="2" charset="-122"/>
                <a:ea typeface="宋体" panose="02010600030101010101" pitchFamily="2" charset="-122"/>
              </a:rPr>
              <a:t>，专柜存放</a:t>
            </a:r>
            <a:endParaRPr lang="zh-CN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82880" y="79375"/>
            <a:ext cx="9829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附件</a:t>
            </a:r>
            <a:r>
              <a:rPr lang="en-US" altLang="zh-CN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1-8</a:t>
            </a:r>
            <a:endParaRPr lang="en-US" altLang="zh-CN" dirty="0"/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1005840" y="1935480"/>
            <a:ext cx="10795" cy="12547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V="1">
            <a:off x="3713480" y="1116965"/>
            <a:ext cx="0" cy="2035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 flipV="1">
            <a:off x="1644650" y="1108075"/>
            <a:ext cx="2073275" cy="88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3680460" y="1448435"/>
            <a:ext cx="754380" cy="2298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ctr"/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联审不合格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8456930" y="3329940"/>
            <a:ext cx="880745" cy="2755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p>
            <a:pPr algn="ctr"/>
            <a:r>
              <a:rPr lang="zh-CN" altLang="en-US" sz="1200" dirty="0">
                <a:latin typeface="+mj-ea"/>
                <a:ea typeface="+mj-ea"/>
              </a:rPr>
              <a:t>施工巡查</a:t>
            </a:r>
            <a:endParaRPr lang="zh-CN" altLang="en-US" sz="1200" dirty="0">
              <a:latin typeface="+mj-ea"/>
              <a:ea typeface="+mj-ea"/>
            </a:endParaRPr>
          </a:p>
        </p:txBody>
      </p:sp>
      <p:cxnSp>
        <p:nvCxnSpPr>
          <p:cNvPr id="49" name="直接箭头连接符 48"/>
          <p:cNvCxnSpPr/>
          <p:nvPr/>
        </p:nvCxnSpPr>
        <p:spPr>
          <a:xfrm>
            <a:off x="9337675" y="3481070"/>
            <a:ext cx="317500" cy="0"/>
          </a:xfrm>
          <a:prstGeom prst="straightConnector1">
            <a:avLst/>
          </a:prstGeom>
          <a:ln w="12700">
            <a:headEnd type="none"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文本框 50"/>
          <p:cNvSpPr txBox="1"/>
          <p:nvPr/>
        </p:nvSpPr>
        <p:spPr>
          <a:xfrm>
            <a:off x="8358505" y="3717290"/>
            <a:ext cx="10864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zh-CN" altLang="en-US" sz="900" dirty="0">
                <a:latin typeface="宋体" panose="02010600030101010101" pitchFamily="2" charset="-122"/>
                <a:ea typeface="宋体" panose="02010600030101010101" pitchFamily="2" charset="-122"/>
              </a:rPr>
              <a:t>镇有关人员开展巡查</a:t>
            </a:r>
            <a:endParaRPr lang="zh-CN" altLang="en-US" sz="9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849630" y="2157095"/>
            <a:ext cx="103251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900">
                <a:latin typeface="宋体" panose="02010600030101010101" pitchFamily="2" charset="-122"/>
                <a:ea typeface="宋体" panose="02010600030101010101" pitchFamily="2" charset="-122"/>
              </a:rPr>
              <a:t>审查不通过</a:t>
            </a:r>
            <a:endParaRPr lang="zh-CN" altLang="en-US" sz="9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ZmUyMjQ1NjA4NzIxY2IxY2M2OWMyMGEzYmViN2U2NTU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674</Words>
  <Application>WPS 演示</Application>
  <PresentationFormat>自定义</PresentationFormat>
  <Paragraphs>84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黑体</vt:lpstr>
      <vt:lpstr>Arial Unicode MS</vt:lpstr>
      <vt:lpstr>Arial Black</vt:lpstr>
      <vt:lpstr>Office 主题​​</vt:lpstr>
      <vt:lpstr>PowerPoint 演示文稿</vt:lpstr>
    </vt:vector>
  </TitlesOfParts>
  <Company>河源市农业局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</dc:creator>
  <cp:lastModifiedBy>。</cp:lastModifiedBy>
  <cp:revision>25</cp:revision>
  <dcterms:created xsi:type="dcterms:W3CDTF">2020-03-27T03:06:00Z</dcterms:created>
  <dcterms:modified xsi:type="dcterms:W3CDTF">2025-12-24T07:17:36Z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3C4B4CE0231844D7B2A5E6694D7300C6_13</vt:lpwstr>
  </property>
</Properties>
</file>